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D330"/>
    <a:srgbClr val="00CC00"/>
    <a:srgbClr val="0C7CD2"/>
    <a:srgbClr val="1F7EE7"/>
    <a:srgbClr val="AE1517"/>
    <a:srgbClr val="CC0000"/>
    <a:srgbClr val="758C3A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>
      <p:cViewPr>
        <p:scale>
          <a:sx n="75" d="100"/>
          <a:sy n="75" d="100"/>
        </p:scale>
        <p:origin x="-145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7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8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1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239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8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9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587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699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088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Text Box 28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51" name="Picture 27" descr="HTRF HRTHSD F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203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3BC42113-C476-4952-A815-EDB206D37588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hlinkClick r:id="rId2"/>
              </a:rPr>
              <a:t>Powerpoint </a:t>
            </a:r>
            <a:r>
              <a:rPr lang="fr-FR" dirty="0" err="1">
                <a:hlinkClick r:id="rId2"/>
              </a:rPr>
              <a:t>Templates</a:t>
            </a:r>
            <a:endParaRPr lang="fr-FR"/>
          </a:p>
        </p:txBody>
      </p:sp>
      <p:pic>
        <p:nvPicPr>
          <p:cNvPr id="2070" name="Picture 22" descr="FDSFDSF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133475" y="620713"/>
            <a:ext cx="6877050" cy="276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en-US" sz="4000" b="1" dirty="0" smtClean="0">
                <a:latin typeface="Verdana" pitchFamily="34" charset="0"/>
              </a:rPr>
              <a:t>Impossible Math Problems</a:t>
            </a:r>
          </a:p>
          <a:p>
            <a:pPr algn="ctr"/>
            <a:r>
              <a:rPr lang="en-US" sz="2000" b="1" dirty="0" smtClean="0">
                <a:latin typeface="Verdana" pitchFamily="34" charset="0"/>
              </a:rPr>
              <a:t>(or should we say, </a:t>
            </a:r>
            <a:r>
              <a:rPr lang="en-US" sz="2000" b="1" dirty="0" err="1" smtClean="0">
                <a:latin typeface="Verdana" pitchFamily="34" charset="0"/>
              </a:rPr>
              <a:t>undecidable</a:t>
            </a:r>
            <a:r>
              <a:rPr lang="en-US" sz="2000" b="1" dirty="0" smtClean="0">
                <a:latin typeface="Verdana" pitchFamily="34" charset="0"/>
              </a:rPr>
              <a:t>)</a:t>
            </a:r>
          </a:p>
          <a:p>
            <a:pPr algn="ctr"/>
            <a:endParaRPr lang="en-US" sz="2800" b="1" i="1" dirty="0" smtClean="0">
              <a:latin typeface="Verdana" pitchFamily="34" charset="0"/>
            </a:endParaRPr>
          </a:p>
          <a:p>
            <a:pPr algn="ctr"/>
            <a:r>
              <a:rPr lang="en-US" sz="2800" b="1" i="1" dirty="0" smtClean="0">
                <a:latin typeface="Verdana" pitchFamily="34" charset="0"/>
              </a:rPr>
              <a:t>Math Club 4/16/2012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31886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Does it stop?</a:t>
            </a:r>
            <a:endParaRPr lang="en-US" sz="3200" dirty="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55650" y="981075"/>
            <a:ext cx="7704138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Wouldn’t it be useful to have a function that takes any program and decides if it will stop?</a:t>
            </a:r>
          </a:p>
          <a:p>
            <a:pPr algn="just"/>
            <a:endParaRPr lang="en-US" sz="2000" b="1" dirty="0">
              <a:latin typeface="Verdana" pitchFamily="34" charset="0"/>
            </a:endParaRPr>
          </a:p>
          <a:p>
            <a:pPr algn="just"/>
            <a:r>
              <a:rPr lang="en-US" sz="2000" dirty="0">
                <a:latin typeface="Verdana" pitchFamily="34" charset="0"/>
              </a:rPr>
              <a:t>f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unction stops(program, input):</a:t>
            </a:r>
          </a:p>
          <a:p>
            <a:pPr algn="just"/>
            <a:r>
              <a:rPr lang="en-US" sz="2000" dirty="0">
                <a:latin typeface="Verdana" pitchFamily="34" charset="0"/>
              </a:rPr>
              <a:t>	</a:t>
            </a:r>
            <a:r>
              <a:rPr lang="en-US" sz="2000" dirty="0" smtClean="0">
                <a:latin typeface="Verdana" pitchFamily="34" charset="0"/>
              </a:rPr>
              <a:t>if(</a:t>
            </a:r>
            <a:r>
              <a:rPr lang="en-US" sz="1600" i="1" dirty="0" smtClean="0">
                <a:latin typeface="Verdana" pitchFamily="34" charset="0"/>
              </a:rPr>
              <a:t>some regex wizardry</a:t>
            </a:r>
            <a:r>
              <a:rPr lang="en-US" sz="2000" dirty="0" smtClean="0">
                <a:latin typeface="Verdana" pitchFamily="34" charset="0"/>
              </a:rPr>
              <a:t>):</a:t>
            </a:r>
          </a:p>
          <a:p>
            <a:pPr algn="just"/>
            <a:r>
              <a:rPr lang="en-US" sz="2000" dirty="0">
                <a:latin typeface="Verdana" pitchFamily="34" charset="0"/>
              </a:rPr>
              <a:t>	 </a:t>
            </a:r>
            <a:r>
              <a:rPr lang="en-US" sz="2000" dirty="0" smtClean="0">
                <a:latin typeface="Verdana" pitchFamily="34" charset="0"/>
              </a:rPr>
              <a:t>         return YES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  <a:latin typeface="Verdana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else:   return NO</a:t>
            </a:r>
          </a:p>
          <a:p>
            <a:pPr algn="just"/>
            <a:endParaRPr lang="en-US" sz="2000" dirty="0"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latin typeface="Verdana" pitchFamily="34" charset="0"/>
              </a:rPr>
              <a:t>Then we never have to wait around and wonder if our program will stop!</a:t>
            </a:r>
            <a:endParaRPr lang="en-US" sz="20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3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48750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An unusual program</a:t>
            </a:r>
            <a:endParaRPr lang="en-US" sz="3200" dirty="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55650" y="981075"/>
            <a:ext cx="7704138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In order for this to work, this function has to produce an answer for every possible input.</a:t>
            </a:r>
          </a:p>
          <a:p>
            <a:pPr algn="just"/>
            <a:endParaRPr lang="en-US" sz="2000" b="1" dirty="0"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Suppose an alien programmer came up with this unusual program:</a:t>
            </a:r>
          </a:p>
          <a:p>
            <a:pPr algn="just"/>
            <a:endParaRPr lang="en-US" sz="2000" b="1" dirty="0">
              <a:latin typeface="Verdana" pitchFamily="34" charset="0"/>
            </a:endParaRPr>
          </a:p>
          <a:p>
            <a:pPr algn="just"/>
            <a:r>
              <a:rPr lang="en-US" sz="2000" dirty="0">
                <a:latin typeface="Verdana" pitchFamily="34" charset="0"/>
              </a:rPr>
              <a:t>f</a:t>
            </a:r>
            <a:r>
              <a:rPr lang="en-US" sz="2000" dirty="0" smtClean="0">
                <a:latin typeface="Verdana" pitchFamily="34" charset="0"/>
              </a:rPr>
              <a:t>unction a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lien(program):</a:t>
            </a:r>
          </a:p>
          <a:p>
            <a:pPr algn="just"/>
            <a:r>
              <a:rPr lang="en-US" sz="2000" dirty="0">
                <a:latin typeface="Verdana" pitchFamily="34" charset="0"/>
              </a:rPr>
              <a:t>	</a:t>
            </a:r>
            <a:r>
              <a:rPr lang="en-US" sz="2000" dirty="0" smtClean="0">
                <a:latin typeface="Verdana" pitchFamily="34" charset="0"/>
              </a:rPr>
              <a:t>if stops(program, program):</a:t>
            </a:r>
          </a:p>
          <a:p>
            <a:pPr algn="just"/>
            <a:r>
              <a:rPr lang="en-US" sz="2000" i="1" dirty="0">
                <a:solidFill>
                  <a:schemeClr val="tx1"/>
                </a:solidFill>
                <a:latin typeface="Verdana" pitchFamily="34" charset="0"/>
              </a:rPr>
              <a:t>	</a:t>
            </a:r>
            <a:r>
              <a:rPr lang="en-US" sz="2000" i="1" dirty="0" smtClean="0">
                <a:solidFill>
                  <a:schemeClr val="tx1"/>
                </a:solidFill>
                <a:latin typeface="Verdana" pitchFamily="34" charset="0"/>
              </a:rPr>
              <a:t>	enter infinite loop</a:t>
            </a:r>
          </a:p>
          <a:p>
            <a:pPr algn="just"/>
            <a:r>
              <a:rPr lang="en-US" sz="2000" dirty="0" smtClean="0">
                <a:latin typeface="Verdana" pitchFamily="34" charset="0"/>
              </a:rPr>
              <a:t>	otherwise exit and stop.</a:t>
            </a:r>
            <a:r>
              <a:rPr lang="en-US" sz="2000" dirty="0">
                <a:latin typeface="Verdana" pitchFamily="34" charset="0"/>
              </a:rPr>
              <a:t>	</a:t>
            </a:r>
            <a:endParaRPr lang="en-US" sz="20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9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30524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The paradox</a:t>
            </a:r>
            <a:endParaRPr lang="en-US" sz="3200" dirty="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55650" y="981075"/>
            <a:ext cx="7704138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What if we run 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alien() </a:t>
            </a:r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on itself? Will it stop or will it run forever?</a:t>
            </a:r>
          </a:p>
          <a:p>
            <a:pPr algn="just"/>
            <a:endParaRPr lang="en-US" sz="2000" b="1" dirty="0"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Ideally, 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stops(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</a:rPr>
              <a:t>alien,alien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)</a:t>
            </a:r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 should tell us.</a:t>
            </a:r>
          </a:p>
          <a:p>
            <a:pPr algn="just"/>
            <a:endParaRPr lang="en-US" sz="2000" b="1" dirty="0"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b="1" dirty="0" smtClean="0">
                <a:latin typeface="Verdana" pitchFamily="34" charset="0"/>
              </a:rPr>
              <a:t>If </a:t>
            </a:r>
            <a:r>
              <a:rPr lang="en-US" sz="2000" dirty="0" smtClean="0">
                <a:latin typeface="Verdana" pitchFamily="34" charset="0"/>
              </a:rPr>
              <a:t>stops(</a:t>
            </a:r>
            <a:r>
              <a:rPr lang="en-US" sz="2000" dirty="0" err="1" smtClean="0">
                <a:latin typeface="Verdana" pitchFamily="34" charset="0"/>
              </a:rPr>
              <a:t>alien,alien</a:t>
            </a:r>
            <a:r>
              <a:rPr lang="en-US" sz="2000" dirty="0" smtClean="0">
                <a:latin typeface="Verdana" pitchFamily="34" charset="0"/>
              </a:rPr>
              <a:t>)</a:t>
            </a:r>
            <a:r>
              <a:rPr lang="en-US" sz="2000" b="1" dirty="0" smtClean="0">
                <a:latin typeface="Verdana" pitchFamily="34" charset="0"/>
              </a:rPr>
              <a:t> returns true, then the same function enters an infinite loop, so </a:t>
            </a:r>
            <a:r>
              <a:rPr lang="en-US" sz="2000" dirty="0" smtClean="0">
                <a:latin typeface="Verdana" pitchFamily="34" charset="0"/>
              </a:rPr>
              <a:t>stops()</a:t>
            </a:r>
            <a:r>
              <a:rPr lang="en-US" sz="2000" b="1" dirty="0" smtClean="0">
                <a:latin typeface="Verdana" pitchFamily="34" charset="0"/>
              </a:rPr>
              <a:t> is wrong!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b="1" dirty="0" smtClean="0">
                <a:latin typeface="Verdana" pitchFamily="34" charset="0"/>
              </a:rPr>
              <a:t>If </a:t>
            </a:r>
            <a:r>
              <a:rPr lang="en-US" sz="2000" dirty="0" smtClean="0">
                <a:latin typeface="Verdana" pitchFamily="34" charset="0"/>
              </a:rPr>
              <a:t>stops(</a:t>
            </a:r>
            <a:r>
              <a:rPr lang="en-US" sz="2000" dirty="0" err="1" smtClean="0">
                <a:latin typeface="Verdana" pitchFamily="34" charset="0"/>
              </a:rPr>
              <a:t>alien,alien</a:t>
            </a:r>
            <a:r>
              <a:rPr lang="en-US" sz="2000" dirty="0" smtClean="0">
                <a:latin typeface="Verdana" pitchFamily="34" charset="0"/>
              </a:rPr>
              <a:t>)</a:t>
            </a:r>
            <a:r>
              <a:rPr lang="en-US" sz="2000" b="1" dirty="0" smtClean="0">
                <a:latin typeface="Verdana" pitchFamily="34" charset="0"/>
              </a:rPr>
              <a:t> returns false, then the function does stop, so again </a:t>
            </a:r>
            <a:r>
              <a:rPr lang="en-US" sz="2000" dirty="0" smtClean="0">
                <a:latin typeface="Verdana" pitchFamily="34" charset="0"/>
              </a:rPr>
              <a:t>stops() </a:t>
            </a:r>
            <a:r>
              <a:rPr lang="en-US" sz="2000" b="1" dirty="0" smtClean="0">
                <a:latin typeface="Verdana" pitchFamily="34" charset="0"/>
              </a:rPr>
              <a:t>is wrong!</a:t>
            </a:r>
            <a:endParaRPr lang="en-US" sz="20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78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26885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Conclusion</a:t>
            </a:r>
            <a:endParaRPr lang="en-US" sz="3200" dirty="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55650" y="981075"/>
            <a:ext cx="7704138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Here’s our function for determining if a program will stop:</a:t>
            </a:r>
          </a:p>
          <a:p>
            <a:pPr algn="just"/>
            <a:endParaRPr lang="en-US" sz="2000" dirty="0" smtClean="0">
              <a:latin typeface="Verdana" pitchFamily="34" charset="0"/>
            </a:endParaRPr>
          </a:p>
          <a:p>
            <a:pPr algn="just"/>
            <a:r>
              <a:rPr lang="en-US" sz="2000" dirty="0" smtClean="0">
                <a:latin typeface="Verdana" pitchFamily="34" charset="0"/>
              </a:rPr>
              <a:t>f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unction stops(program, input):</a:t>
            </a:r>
          </a:p>
          <a:p>
            <a:pPr algn="just"/>
            <a:r>
              <a:rPr lang="en-US" sz="2000" dirty="0" smtClean="0">
                <a:latin typeface="Verdana" pitchFamily="34" charset="0"/>
              </a:rPr>
              <a:t>	if(</a:t>
            </a:r>
            <a:r>
              <a:rPr lang="en-US" sz="1600" i="1" dirty="0" smtClean="0">
                <a:latin typeface="Verdana" pitchFamily="34" charset="0"/>
              </a:rPr>
              <a:t>some regex wizardry</a:t>
            </a:r>
            <a:r>
              <a:rPr lang="en-US" sz="2000" dirty="0" smtClean="0">
                <a:latin typeface="Verdana" pitchFamily="34" charset="0"/>
              </a:rPr>
              <a:t>):</a:t>
            </a:r>
          </a:p>
          <a:p>
            <a:pPr algn="just"/>
            <a:r>
              <a:rPr lang="en-US" sz="2000" dirty="0" smtClean="0">
                <a:latin typeface="Verdana" pitchFamily="34" charset="0"/>
              </a:rPr>
              <a:t>	          return YES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	else:   return NO</a:t>
            </a:r>
          </a:p>
          <a:p>
            <a:pPr algn="just"/>
            <a:endParaRPr lang="en-U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latin typeface="Verdana" pitchFamily="34" charset="0"/>
              </a:rPr>
              <a:t>Problem is, if you give it the </a:t>
            </a:r>
            <a:r>
              <a:rPr lang="en-US" sz="2000" dirty="0" smtClean="0">
                <a:latin typeface="Verdana" pitchFamily="34" charset="0"/>
              </a:rPr>
              <a:t>alien()</a:t>
            </a:r>
            <a:r>
              <a:rPr lang="en-US" sz="2000" b="1" dirty="0" smtClean="0">
                <a:latin typeface="Verdana" pitchFamily="34" charset="0"/>
              </a:rPr>
              <a:t> function, it cannot logically give the right answer!</a:t>
            </a:r>
          </a:p>
          <a:p>
            <a:pPr algn="just"/>
            <a:endParaRPr lang="en-US" sz="2000" b="1" dirty="0">
              <a:solidFill>
                <a:schemeClr val="tx1"/>
              </a:solidFill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latin typeface="Verdana" pitchFamily="34" charset="0"/>
              </a:rPr>
              <a:t>Ergo, this function cannot exist.</a:t>
            </a:r>
            <a:endParaRPr lang="en-US" sz="20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4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5288" y="188913"/>
            <a:ext cx="8012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Verdana" pitchFamily="34" charset="0"/>
              </a:rPr>
              <a:t>Goldbach’s</a:t>
            </a:r>
            <a:r>
              <a:rPr lang="en-US" sz="3200" b="1" dirty="0" smtClean="0">
                <a:latin typeface="Verdana" pitchFamily="34" charset="0"/>
              </a:rPr>
              <a:t> Conjecture (unsolved)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/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Take any even number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.</a:t>
                </a: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Then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is a sum of two prime numbers.</a:t>
                </a:r>
              </a:p>
              <a:p>
                <a:pPr algn="just"/>
                <a:endParaRPr lang="en-US" sz="2000" b="1" dirty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endParaRPr lang="en-US" sz="2000" b="1" dirty="0" smtClean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endParaRPr lang="en-US" sz="2000" b="1" dirty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For instance, 20 = 3 + 17.</a:t>
                </a:r>
              </a:p>
            </p:txBody>
          </p:sp>
        </mc:Choice>
        <mc:Fallback>
          <p:sp>
            <p:nvSpPr>
              <p:cNvPr id="30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49359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Verifying </a:t>
            </a:r>
            <a:r>
              <a:rPr lang="en-US" sz="3200" b="1" dirty="0" err="1" smtClean="0">
                <a:latin typeface="Verdana" pitchFamily="34" charset="0"/>
              </a:rPr>
              <a:t>Goldbach’s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/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Suppose we want to make sure that </a:t>
                </a:r>
                <a:r>
                  <a:rPr lang="en-US" sz="2000" b="1" dirty="0" err="1" smtClean="0">
                    <a:solidFill>
                      <a:schemeClr val="tx1"/>
                    </a:solidFill>
                    <a:latin typeface="Verdana" pitchFamily="34" charset="0"/>
                  </a:rPr>
                  <a:t>Goldbach’s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conjecture is true for some even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.</a:t>
                </a:r>
              </a:p>
              <a:p>
                <a:pPr algn="just"/>
                <a:endParaRPr lang="en-US" sz="2000" b="1" dirty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How can we do this?</a:t>
                </a:r>
              </a:p>
              <a:p>
                <a:pPr algn="just"/>
                <a:endParaRPr lang="en-US" sz="2000" b="1" dirty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There are finitely many ways to write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as a sum of two odd numbers, say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.</a:t>
                </a:r>
              </a:p>
              <a:p>
                <a:pPr algn="just"/>
                <a:endParaRPr lang="en-US" sz="2000" b="1" dirty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So we can check all of them.</a:t>
                </a:r>
              </a:p>
            </p:txBody>
          </p:sp>
        </mc:Choice>
        <mc:Fallback>
          <p:sp>
            <p:nvSpPr>
              <p:cNvPr id="30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blipFill rotWithShape="1">
                <a:blip r:embed="rId2"/>
                <a:stretch>
                  <a:fillRect r="-7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44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50866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Verdana" pitchFamily="34" charset="0"/>
              </a:rPr>
              <a:t>Goldbach</a:t>
            </a:r>
            <a:r>
              <a:rPr lang="en-US" sz="3200" b="1" dirty="0" smtClean="0">
                <a:latin typeface="Verdana" pitchFamily="34" charset="0"/>
              </a:rPr>
              <a:t> Version 2.0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/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Take some even number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.</a:t>
                </a:r>
              </a:p>
              <a:p>
                <a:pPr algn="just"/>
                <a:endParaRPr lang="en-US" sz="2000" b="1" dirty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We want to confirm that there exists two primes with difference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.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endParaRPr lang="en-US" sz="2000" b="1" dirty="0" smtClean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latin typeface="Verdana" pitchFamily="34" charset="0"/>
                  </a:rPr>
                  <a:t>For instance, if we pick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latin typeface="Cambria Math"/>
                      </a:rPr>
                      <m:t>𝟐𝟎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, then 53 and 73 work as our two primes.</a:t>
                </a:r>
              </a:p>
            </p:txBody>
          </p:sp>
        </mc:Choice>
        <mc:Fallback>
          <p:sp>
            <p:nvSpPr>
              <p:cNvPr id="30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blipFill rotWithShape="1">
                <a:blip r:embed="rId2"/>
                <a:stretch>
                  <a:fillRect r="-7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03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54296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Verifying </a:t>
            </a:r>
            <a:r>
              <a:rPr lang="en-US" sz="3200" b="1" dirty="0" err="1" smtClean="0">
                <a:latin typeface="Verdana" pitchFamily="34" charset="0"/>
              </a:rPr>
              <a:t>Goldbach</a:t>
            </a:r>
            <a:r>
              <a:rPr lang="en-US" sz="3200" b="1" dirty="0" smtClean="0">
                <a:latin typeface="Verdana" pitchFamily="34" charset="0"/>
              </a:rPr>
              <a:t> 2.0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/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How can we confirm this?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Start with a list of primes: 2,3,5,7,11,13…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to each of them: 22, 23, 25, 27, …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Go through this list until you find a prime!</a:t>
                </a:r>
              </a:p>
            </p:txBody>
          </p:sp>
        </mc:Choice>
        <mc:Fallback>
          <p:sp>
            <p:nvSpPr>
              <p:cNvPr id="30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1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5503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But honey, will it stop?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/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return 1 if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can be written as a sum of two primes, otherwise 0.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</m:sub>
                    </m:sSub>
                    <m:d>
                      <m:d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e>
                    </m:d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return 1 if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can be written as a difference of two primes, otherwise 0.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Now,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calculation will always stop and give 1 or 0.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But what 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30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blipFill rotWithShape="1">
                <a:blip r:embed="rId2"/>
                <a:stretch>
                  <a:fillRect r="-7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51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8919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Verdana" pitchFamily="34" charset="0"/>
              </a:rPr>
              <a:t>Goldbach</a:t>
            </a:r>
            <a:r>
              <a:rPr lang="en-US" sz="3200" b="1" dirty="0" smtClean="0">
                <a:latin typeface="Verdana" pitchFamily="34" charset="0"/>
              </a:rPr>
              <a:t> 2.0 (might be) </a:t>
            </a:r>
            <a:r>
              <a:rPr lang="en-US" sz="3200" b="1" dirty="0" err="1" smtClean="0">
                <a:latin typeface="Verdana" pitchFamily="34" charset="0"/>
              </a:rPr>
              <a:t>undecidable</a:t>
            </a:r>
            <a:r>
              <a:rPr lang="en-US" sz="3200" b="1" dirty="0" smtClean="0">
                <a:latin typeface="Verdana" pitchFamily="34" charset="0"/>
              </a:rPr>
              <a:t>!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/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Two cases: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There does exist some primes so that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𝒒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. The computation will find these, and stop.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endParaRPr lang="en-US" sz="2000" b="1" dirty="0">
                  <a:latin typeface="Verdana" pitchFamily="34" charset="0"/>
                </a:endParaRP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There doesn’t exist any of these prime pairs. Unfortunately, the computation can never prove that it doesn’t exist.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So if it’s case 2, our program runs forever!</a:t>
                </a:r>
              </a:p>
            </p:txBody>
          </p:sp>
        </mc:Choice>
        <mc:Fallback>
          <p:sp>
            <p:nvSpPr>
              <p:cNvPr id="30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blipFill rotWithShape="1">
                <a:blip r:embed="rId2"/>
                <a:stretch>
                  <a:fillRect r="-8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925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27526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‘might be’?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/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 really </a:t>
                </a:r>
                <a:r>
                  <a:rPr lang="en-US" sz="2000" b="1" dirty="0" err="1" smtClean="0">
                    <a:solidFill>
                      <a:schemeClr val="tx1"/>
                    </a:solidFill>
                    <a:latin typeface="Verdana" pitchFamily="34" charset="0"/>
                  </a:rPr>
                  <a:t>undecidable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?</a:t>
                </a:r>
              </a:p>
              <a:p>
                <a:pPr algn="just"/>
                <a:endParaRPr lang="en-US" sz="2000" b="1" dirty="0">
                  <a:latin typeface="Verdana" pitchFamily="34" charset="0"/>
                </a:endParaRPr>
              </a:p>
              <a:p>
                <a:pPr algn="just"/>
                <a:r>
                  <a:rPr lang="en-US" sz="2000" b="1" dirty="0" smtClean="0">
                    <a:solidFill>
                      <a:schemeClr val="tx1"/>
                    </a:solidFill>
                    <a:latin typeface="Verdana" pitchFamily="34" charset="0"/>
                  </a:rPr>
                  <a:t>Maybe not. Perhaps a member of the HWW math club can do some math wizardry and come up with a finite algorithm to do it.</a:t>
                </a:r>
              </a:p>
            </p:txBody>
          </p:sp>
        </mc:Choice>
        <mc:Fallback>
          <p:sp>
            <p:nvSpPr>
              <p:cNvPr id="30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981075"/>
                <a:ext cx="7704138" cy="4319588"/>
              </a:xfrm>
              <a:prstGeom prst="rect">
                <a:avLst/>
              </a:prstGeom>
              <a:blipFill rotWithShape="1">
                <a:blip r:embed="rId2"/>
                <a:stretch>
                  <a:fillRect r="-8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8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90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0476" y="188913"/>
            <a:ext cx="7324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erdana" pitchFamily="34" charset="0"/>
              </a:rPr>
              <a:t>An actual </a:t>
            </a:r>
            <a:r>
              <a:rPr lang="en-US" sz="3200" b="1" dirty="0" err="1" smtClean="0">
                <a:latin typeface="Verdana" pitchFamily="34" charset="0"/>
              </a:rPr>
              <a:t>undecidable</a:t>
            </a:r>
            <a:r>
              <a:rPr lang="en-US" sz="3200" b="1" dirty="0" smtClean="0">
                <a:latin typeface="Verdana" pitchFamily="34" charset="0"/>
              </a:rPr>
              <a:t> problem</a:t>
            </a:r>
            <a:endParaRPr lang="en-US" sz="3200" dirty="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55650" y="981075"/>
            <a:ext cx="7704138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Here’s a program that quickly stops:</a:t>
            </a:r>
          </a:p>
          <a:p>
            <a:pPr algn="just"/>
            <a:r>
              <a:rPr lang="en-US" sz="2000" b="1" dirty="0">
                <a:latin typeface="Verdana" pitchFamily="34" charset="0"/>
              </a:rPr>
              <a:t>	</a:t>
            </a:r>
            <a:endParaRPr lang="en-US" sz="2000" dirty="0"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For every n from 1 to 100:</a:t>
            </a:r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	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		print n</a:t>
            </a:r>
          </a:p>
          <a:p>
            <a:pPr algn="just"/>
            <a:endParaRPr lang="en-US" sz="2000" b="1" dirty="0">
              <a:latin typeface="Verdana" pitchFamily="34" charset="0"/>
            </a:endParaRPr>
          </a:p>
          <a:p>
            <a:pPr algn="just"/>
            <a:endParaRPr lang="en-US" sz="20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Here’s one that doesn’t:</a:t>
            </a:r>
          </a:p>
          <a:p>
            <a:pPr algn="just"/>
            <a:endParaRPr lang="en-US" sz="2000" b="1" dirty="0">
              <a:latin typeface="Verdana" pitchFamily="34" charset="0"/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	10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: print “:3”</a:t>
            </a:r>
          </a:p>
          <a:p>
            <a:pPr algn="just"/>
            <a:r>
              <a:rPr lang="en-US" sz="2000" b="1" dirty="0">
                <a:latin typeface="Verdana" pitchFamily="34" charset="0"/>
              </a:rPr>
              <a:t>	</a:t>
            </a:r>
            <a:r>
              <a:rPr lang="en-US" sz="2000" b="1" dirty="0" smtClean="0">
                <a:latin typeface="Verdana" pitchFamily="34" charset="0"/>
              </a:rPr>
              <a:t>20</a:t>
            </a:r>
            <a:r>
              <a:rPr lang="en-US" sz="2000" dirty="0" smtClean="0">
                <a:latin typeface="Verdana" pitchFamily="34" charset="0"/>
              </a:rPr>
              <a:t>: go to 10</a:t>
            </a:r>
            <a:endParaRPr lang="en-US" sz="20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39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535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Verdana</vt:lpstr>
      <vt:lpstr>Modèle par défaut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 Ball</dc:title>
  <dc:creator>www.powerpointstyles.com</dc:creator>
  <dc:description>Image credit to Francesco Marino / FreeDigitalPhotos.net</dc:description>
  <cp:lastModifiedBy>Student</cp:lastModifiedBy>
  <cp:revision>88</cp:revision>
  <dcterms:created xsi:type="dcterms:W3CDTF">2009-03-23T15:23:24Z</dcterms:created>
  <dcterms:modified xsi:type="dcterms:W3CDTF">2012-04-15T03:51:31Z</dcterms:modified>
</cp:coreProperties>
</file>